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87" r:id="rId3"/>
    <p:sldId id="1088" r:id="rId4"/>
    <p:sldId id="1089" r:id="rId5"/>
    <p:sldId id="1090" r:id="rId6"/>
    <p:sldId id="1122" r:id="rId7"/>
    <p:sldId id="1091" r:id="rId8"/>
    <p:sldId id="1092" r:id="rId9"/>
    <p:sldId id="1123" r:id="rId10"/>
    <p:sldId id="1124" r:id="rId11"/>
    <p:sldId id="1125" r:id="rId12"/>
    <p:sldId id="1126" r:id="rId13"/>
    <p:sldId id="1127" r:id="rId14"/>
    <p:sldId id="1128" r:id="rId15"/>
    <p:sldId id="1129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2025/8/1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揭示物质结构的奥秘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物质结构研究的内容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433680"/>
              </p:ext>
            </p:extLst>
          </p:nvPr>
        </p:nvGraphicFramePr>
        <p:xfrm>
          <a:off x="343711" y="1412776"/>
          <a:ext cx="11502992" cy="4905685"/>
        </p:xfrm>
        <a:graphic>
          <a:graphicData uri="http://schemas.openxmlformats.org/drawingml/2006/table">
            <a:tbl>
              <a:tblPr firstRow="1" firstCol="1" bandRow="1"/>
              <a:tblGrid>
                <a:gridCol w="1143398">
                  <a:extLst>
                    <a:ext uri="{9D8B030D-6E8A-4147-A177-3AD203B41FA5}">
                      <a16:colId xmlns:a16="http://schemas.microsoft.com/office/drawing/2014/main" val="4115881638"/>
                    </a:ext>
                  </a:extLst>
                </a:gridCol>
                <a:gridCol w="1943801">
                  <a:extLst>
                    <a:ext uri="{9D8B030D-6E8A-4147-A177-3AD203B41FA5}">
                      <a16:colId xmlns:a16="http://schemas.microsoft.com/office/drawing/2014/main" val="325640019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833764075"/>
                    </a:ext>
                  </a:extLst>
                </a:gridCol>
                <a:gridCol w="5247441">
                  <a:extLst>
                    <a:ext uri="{9D8B030D-6E8A-4147-A177-3AD203B41FA5}">
                      <a16:colId xmlns:a16="http://schemas.microsoft.com/office/drawing/2014/main" val="4560822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碳单质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78001"/>
                  </a:ext>
                </a:extLst>
              </a:tr>
              <a:tr h="18276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金刚石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碳原子间结合牢固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是自然界中天然存在最坚硬的物质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可用于切割玻璃、金属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4603209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木炭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碳原子不规则结合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439499"/>
                  </a:ext>
                </a:extLst>
              </a:tr>
              <a:tr h="144930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富勒烯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碳原子结合形状呈中空足球状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中空部分可以填入其他原子或者分子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099228"/>
                  </a:ext>
                </a:extLst>
              </a:tr>
            </a:tbl>
          </a:graphicData>
        </a:graphic>
      </p:graphicFrame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不同碳单质的结构、性质与用途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sysj44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814191" y="2074173"/>
            <a:ext cx="1174859" cy="1627319"/>
          </a:xfrm>
          <a:prstGeom prst="rect">
            <a:avLst/>
          </a:prstGeom>
        </p:spPr>
      </p:pic>
      <p:pic>
        <p:nvPicPr>
          <p:cNvPr id="5" name="25sysj44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978795" y="3871098"/>
            <a:ext cx="1199836" cy="926054"/>
          </a:xfrm>
          <a:prstGeom prst="rect">
            <a:avLst/>
          </a:prstGeom>
        </p:spPr>
      </p:pic>
      <p:pic>
        <p:nvPicPr>
          <p:cNvPr id="6" name="25sysj443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630710" y="4914019"/>
            <a:ext cx="1541822" cy="134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44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742006"/>
              </p:ext>
            </p:extLst>
          </p:nvPr>
        </p:nvGraphicFramePr>
        <p:xfrm>
          <a:off x="334567" y="908720"/>
          <a:ext cx="11521280" cy="4687416"/>
        </p:xfrm>
        <a:graphic>
          <a:graphicData uri="http://schemas.openxmlformats.org/drawingml/2006/table">
            <a:tbl>
              <a:tblPr firstRow="1" firstCol="1" bandRow="1"/>
              <a:tblGrid>
                <a:gridCol w="1368151">
                  <a:extLst>
                    <a:ext uri="{9D8B030D-6E8A-4147-A177-3AD203B41FA5}">
                      <a16:colId xmlns:a16="http://schemas.microsoft.com/office/drawing/2014/main" val="356022738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818214837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867686560"/>
                    </a:ext>
                  </a:extLst>
                </a:gridCol>
                <a:gridCol w="3600401">
                  <a:extLst>
                    <a:ext uri="{9D8B030D-6E8A-4147-A177-3AD203B41FA5}">
                      <a16:colId xmlns:a16="http://schemas.microsoft.com/office/drawing/2014/main" val="11040815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碳单质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366998"/>
                  </a:ext>
                </a:extLst>
              </a:tr>
              <a:tr h="14024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碳纳米管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中空管状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强度高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弹性佳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4188705"/>
                  </a:ext>
                </a:extLst>
              </a:tr>
              <a:tr h="27363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石墨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同一层上的碳原子之间形成六边形网状结构并层层重叠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层与层之间引力微弱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可以滑动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常用作润滑剂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652012"/>
                  </a:ext>
                </a:extLst>
              </a:tr>
            </a:tbl>
          </a:graphicData>
        </a:graphic>
      </p:graphicFrame>
      <p:pic>
        <p:nvPicPr>
          <p:cNvPr id="3" name="25sysj44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846734" y="1707704"/>
            <a:ext cx="1943143" cy="938948"/>
          </a:xfrm>
          <a:prstGeom prst="rect">
            <a:avLst/>
          </a:prstGeom>
        </p:spPr>
      </p:pic>
      <p:pic>
        <p:nvPicPr>
          <p:cNvPr id="4" name="25sysj445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846734" y="3003848"/>
            <a:ext cx="1968701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86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利用物质的特征结构解释物质的性质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乙醇与二甲醚的性质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二甲醚的结构式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分子中—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易失去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原子，能与金属钠反应产生氢气；乙醇分子中—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易与水分子形成氢键，因此易溶于水。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916832"/>
            <a:ext cx="2631666" cy="16049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430" y="1869626"/>
            <a:ext cx="2726683" cy="165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498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白磷氧化后的产物结构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因为白磷分子中的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键有较大的张力，易断裂，与氧气反应时，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键断裂，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原子连接，形成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sysj446.jpg" descr="id:21474884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3501008"/>
            <a:ext cx="1488250" cy="1385056"/>
          </a:xfrm>
          <a:prstGeom prst="rect">
            <a:avLst/>
          </a:prstGeom>
        </p:spPr>
      </p:pic>
      <p:pic>
        <p:nvPicPr>
          <p:cNvPr id="4" name="25sysj447.jpg" descr="id:21474884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2975364"/>
            <a:ext cx="1852653" cy="1910700"/>
          </a:xfrm>
          <a:prstGeom prst="rect">
            <a:avLst/>
          </a:prstGeom>
        </p:spPr>
      </p:pic>
      <p:pic>
        <p:nvPicPr>
          <p:cNvPr id="5" name="25sysj448.jpg" descr="id:21474884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13260" y="2549689"/>
            <a:ext cx="2062266" cy="233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10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白磷在氧化时还可以生成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，甚至会得到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白磷氧化可以得到各种含不同价态的磷的氧化物，但会保持白磷的基本四面体结构不变，同时由于磷的稳定价态为＋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价和＋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价，也就是说磷在形成化合物时形成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个共价键或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个共价键时稳定，所以生成的最典型的氧化物是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，但在不同条件下形成的氧化物可以是含＋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的混杂氧化物，从而形成了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，甚至会得到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等不同类型的氧化物。其结构如下：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sysj449.jpg" descr="id:214748847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4374533"/>
            <a:ext cx="1734782" cy="1497075"/>
          </a:xfrm>
          <a:prstGeom prst="rect">
            <a:avLst/>
          </a:prstGeom>
        </p:spPr>
      </p:pic>
      <p:pic>
        <p:nvPicPr>
          <p:cNvPr id="4" name="25sysj450.jpg" descr="id:214748848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9326" y="4369767"/>
            <a:ext cx="2121356" cy="1497075"/>
          </a:xfrm>
          <a:prstGeom prst="rect">
            <a:avLst/>
          </a:prstGeom>
        </p:spPr>
      </p:pic>
      <p:pic>
        <p:nvPicPr>
          <p:cNvPr id="5" name="25sysj451.jpg" descr="id:214748849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8612" y="4157958"/>
            <a:ext cx="2121356" cy="1992898"/>
          </a:xfrm>
          <a:prstGeom prst="rect">
            <a:avLst/>
          </a:prstGeom>
        </p:spPr>
      </p:pic>
      <p:pic>
        <p:nvPicPr>
          <p:cNvPr id="6" name="25sysj452.jpg" descr="id:2147488498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7899" y="4157958"/>
            <a:ext cx="2153771" cy="228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20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同分异构体与同素异形体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同分异构体是指具有相同分子式，但有不同结构的分子间的关系。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同素异形体是指由同一种元素组成的不同单质。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比如，乙醇与二甲醚互为同分异构体，氧气与臭氧互为同素异形体。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411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导引图.eps" descr="id:2147488385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2209" y="746948"/>
            <a:ext cx="4785995" cy="539750"/>
          </a:xfrm>
          <a:prstGeom prst="rect">
            <a:avLst/>
          </a:prstGeom>
        </p:spPr>
      </p:pic>
      <p:pic>
        <p:nvPicPr>
          <p:cNvPr id="5" name="JG1.eps" descr="id:2147488392;FounderCES"/>
          <p:cNvPicPr/>
          <p:nvPr/>
        </p:nvPicPr>
        <p:blipFill rotWithShape="1">
          <a:blip r:embed="rId3"/>
          <a:srcRect l="10942" b="74153"/>
          <a:stretch/>
        </p:blipFill>
        <p:spPr>
          <a:xfrm>
            <a:off x="2710830" y="1988840"/>
            <a:ext cx="8928992" cy="2088232"/>
          </a:xfrm>
          <a:prstGeom prst="rect">
            <a:avLst/>
          </a:prstGeom>
        </p:spPr>
      </p:pic>
      <p:pic>
        <p:nvPicPr>
          <p:cNvPr id="6" name="JG1.eps" descr="id:2147488392;FounderCES"/>
          <p:cNvPicPr/>
          <p:nvPr/>
        </p:nvPicPr>
        <p:blipFill rotWithShape="1">
          <a:blip r:embed="rId3"/>
          <a:srcRect t="58133" r="81486" b="31424"/>
          <a:stretch/>
        </p:blipFill>
        <p:spPr>
          <a:xfrm>
            <a:off x="550590" y="2564904"/>
            <a:ext cx="2376263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JG1.eps" descr="id:2147488392;FounderCES"/>
          <p:cNvPicPr/>
          <p:nvPr/>
        </p:nvPicPr>
        <p:blipFill rotWithShape="1">
          <a:blip r:embed="rId2"/>
          <a:srcRect t="28718"/>
          <a:stretch/>
        </p:blipFill>
        <p:spPr>
          <a:xfrm>
            <a:off x="1558702" y="1025710"/>
            <a:ext cx="9073008" cy="52116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4111" y="998484"/>
            <a:ext cx="638175" cy="21602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676" y="998484"/>
            <a:ext cx="638175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32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64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认识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物质的特征结构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原子结构与元素性质的关系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原子结构：原子核外电子数＝质子数＝核电荷数＝原子序数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原子结构示意图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839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82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84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8222" y="1493106"/>
            <a:ext cx="1302385" cy="359410"/>
          </a:xfrm>
          <a:prstGeom prst="rect">
            <a:avLst/>
          </a:prstGeom>
        </p:spPr>
      </p:pic>
      <p:pic>
        <p:nvPicPr>
          <p:cNvPr id="6" name="25sysj519.jpg" descr="id:21474884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82465" y="3645024"/>
            <a:ext cx="6842491" cy="266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54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58" y="3645024"/>
            <a:ext cx="1512168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原子结构与元素性质的关系：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原子半径越大，最外层电子数越少，失去电子的能力越强，元素的金属性越强；原子半径越小，最外层电子数越多，得到电子的能力越强，元素的非金属性越强。例如，钠原子在化学反应中易失去最外层的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个电子，形成钠离子，钠元素表现出强的金属性；氯原子在化学反应中倾向于获得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个电子，形成氯离子，氯元素表示出强的非金属性，钠离子与氯离子通过静电作用力形成氯化钠晶体。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744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624" y="4742900"/>
            <a:ext cx="2160240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研究物质之间化学反应的本质及过程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研究化学反应的本质就是研究从一种结构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如何转变为另一种新的结构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研究化学反应的过程需要对反应物、生成物的特征结构进行针对性研究，考查反应物中什么原子或原子团上的化学键容易发生断裂，继而在什么位置上生成新的化学键。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例如乙醇的氧化反应是乙醇分子中的—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失去一个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相连的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上也失去一个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kern="100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==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双键，乙醇转化为乙醛，这个过程称为氧化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558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揭示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物质结构与性质的关系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物质结构与性质的关系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物质的结构在很大程度上决定了该物质的某些性质。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研究过程：根据分子结构预测物质的性质，通过实验验证对物质的性质的预测，并阐明物质结构与性质的关系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84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pic>
        <p:nvPicPr>
          <p:cNvPr id="4" name="25sysj438.jpg" descr="id:2147488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77462" y="3501008"/>
            <a:ext cx="6856372" cy="110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364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典型结构与物质性质的关系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白磷与红磷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sysj439.jpg" descr="id:21474884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81060" y="1988840"/>
            <a:ext cx="4245436" cy="171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3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835" y="3957138"/>
            <a:ext cx="612560" cy="3846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692" y="902234"/>
            <a:ext cx="1224136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白磷分子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呈正四面体结构，键角为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，常温常压下有很高的反应活性。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sysj440.jpg" descr="id:2147488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47494" y="1412776"/>
            <a:ext cx="5112568" cy="227304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1825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红磷呈链状结构，分子较大，通常用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表示，比较稳定，常温常压下难与氧气等物质发生反应。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91853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832</Words>
  <Application>Microsoft Office PowerPoint</Application>
  <PresentationFormat>自定义</PresentationFormat>
  <Paragraphs>63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423</cp:revision>
  <dcterms:created xsi:type="dcterms:W3CDTF">2020-11-06T05:24:00Z</dcterms:created>
  <dcterms:modified xsi:type="dcterms:W3CDTF">2025-08-01T00:57:09Z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